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1"/>
  </p:sldMasterIdLst>
  <p:notesMasterIdLst>
    <p:notesMasterId r:id="rId25"/>
  </p:notesMasterIdLst>
  <p:handoutMasterIdLst>
    <p:handoutMasterId r:id="rId26"/>
  </p:handoutMasterIdLst>
  <p:sldIdLst>
    <p:sldId id="2076138457" r:id="rId2"/>
    <p:sldId id="2076138514" r:id="rId3"/>
    <p:sldId id="1704" r:id="rId4"/>
    <p:sldId id="2076138527" r:id="rId5"/>
    <p:sldId id="2076138524" r:id="rId6"/>
    <p:sldId id="2076138526" r:id="rId7"/>
    <p:sldId id="2076138525" r:id="rId8"/>
    <p:sldId id="2076138523" r:id="rId9"/>
    <p:sldId id="2076138522" r:id="rId10"/>
    <p:sldId id="1700" r:id="rId11"/>
    <p:sldId id="2076138528" r:id="rId12"/>
    <p:sldId id="2076138529" r:id="rId13"/>
    <p:sldId id="2076138531" r:id="rId14"/>
    <p:sldId id="2076138533" r:id="rId15"/>
    <p:sldId id="2076138534" r:id="rId16"/>
    <p:sldId id="2076138530" r:id="rId17"/>
    <p:sldId id="2076138532" r:id="rId18"/>
    <p:sldId id="2076138537" r:id="rId19"/>
    <p:sldId id="2076138538" r:id="rId20"/>
    <p:sldId id="2076138539" r:id="rId21"/>
    <p:sldId id="2076138535" r:id="rId22"/>
    <p:sldId id="2076138536" r:id="rId23"/>
    <p:sldId id="2076138521" r:id="rId2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780F"/>
    <a:srgbClr val="000000"/>
    <a:srgbClr val="B6F2F2"/>
    <a:srgbClr val="FFFFFF"/>
    <a:srgbClr val="50E6FF"/>
    <a:srgbClr val="2F2F2F"/>
    <a:srgbClr val="666666"/>
    <a:srgbClr val="8661C5"/>
    <a:srgbClr val="D59DFF"/>
    <a:srgbClr val="0069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6" autoAdjust="0"/>
    <p:restoredTop sz="96242" autoAdjust="0"/>
  </p:normalViewPr>
  <p:slideViewPr>
    <p:cSldViewPr snapToGrid="0">
      <p:cViewPr>
        <p:scale>
          <a:sx n="68" d="100"/>
          <a:sy n="68" d="100"/>
        </p:scale>
        <p:origin x="24" y="468"/>
      </p:cViewPr>
      <p:guideLst>
        <p:guide orient="horz" pos="640"/>
        <p:guide pos="3840"/>
      </p:guideLst>
    </p:cSldViewPr>
  </p:slideViewPr>
  <p:outlineViewPr>
    <p:cViewPr>
      <p:scale>
        <a:sx n="33" d="100"/>
        <a:sy n="33" d="100"/>
      </p:scale>
      <p:origin x="0" y="-26628"/>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11/19/2021 9:12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11/19/2021 9:12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52850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17" name="Picture 16" descr="A desk with computer and other accessories.&#10;&#10;Description automatically generated">
            <a:extLst>
              <a:ext uri="{FF2B5EF4-FFF2-40B4-BE49-F238E27FC236}">
                <a16:creationId xmlns:a16="http://schemas.microsoft.com/office/drawing/2014/main" id="{94C21E1A-F3EA-4086-A85E-651CF2F86E9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63089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4_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27266329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1166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5_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35084474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image" Target="../media/image1.emf"/><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0"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397" r:id="rId114"/>
    <p:sldLayoutId id="2147485404" r:id="rId115"/>
    <p:sldLayoutId id="2147485405" r:id="rId116"/>
    <p:sldLayoutId id="2147485406" r:id="rId117"/>
    <p:sldLayoutId id="2147485408" r:id="rId1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2" Type="http://schemas.openxmlformats.org/officeDocument/2006/relationships/hyperlink" Target="https://docs.microsoft.com/en-us/aspnet/core/blazor/security/webassembly/hosted-with-azure-active-directory" TargetMode="External"/><Relationship Id="rId1" Type="http://schemas.openxmlformats.org/officeDocument/2006/relationships/slideLayout" Target="../slideLayouts/slideLayout101.xml"/></Relationships>
</file>

<file path=ppt/slides/_rels/slide1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8.xml"/></Relationships>
</file>

<file path=ppt/slides/_rels/slide1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2" Type="http://schemas.openxmlformats.org/officeDocument/2006/relationships/hyperlink" Target="https://docs.microsoft.com/en-us/aspnet/core/security/docker-https" TargetMode="Externa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hyperlink" Target="https://www.quelledergnade.de/deutsch/agenda/" TargetMode="External"/><Relationship Id="rId2" Type="http://schemas.openxmlformats.org/officeDocument/2006/relationships/image" Target="../media/image23.jpg"/><Relationship Id="rId1" Type="http://schemas.openxmlformats.org/officeDocument/2006/relationships/slideLayout" Target="../slideLayouts/slideLayout46.xml"/><Relationship Id="rId4" Type="http://schemas.openxmlformats.org/officeDocument/2006/relationships/hyperlink" Target="https://creativecommons.org/licenses/by-nc-nd/3.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9.xml.rels><?xml version="1.0" encoding="UTF-8" standalone="yes"?>
<Relationships xmlns="http://schemas.openxmlformats.org/package/2006/relationships"><Relationship Id="rId3" Type="http://schemas.openxmlformats.org/officeDocument/2006/relationships/hyperlink" Target="http://lazergaze.tumblr.com/post/26333564955" TargetMode="External"/><Relationship Id="rId2" Type="http://schemas.openxmlformats.org/officeDocument/2006/relationships/image" Target="../media/image27.gif"/><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3" y="588963"/>
            <a:ext cx="4158362" cy="2535236"/>
          </a:xfrm>
        </p:spPr>
        <p:txBody>
          <a:bodyPr wrap="square" anchor="b">
            <a:normAutofit/>
          </a:bodyPr>
          <a:lstStyle/>
          <a:p>
            <a:pPr>
              <a:lnSpc>
                <a:spcPct val="90000"/>
              </a:lnSpc>
            </a:pPr>
            <a:r>
              <a:rPr lang="en-US" noProof="0" dirty="0"/>
              <a:t>Security</a:t>
            </a:r>
            <a:endParaRPr lang="en-US" baseline="30000" noProof="0" dirty="0"/>
          </a:p>
        </p:txBody>
      </p:sp>
      <p:sp>
        <p:nvSpPr>
          <p:cNvPr id="3" name="Text Placeholder 2">
            <a:extLst>
              <a:ext uri="{FF2B5EF4-FFF2-40B4-BE49-F238E27FC236}">
                <a16:creationId xmlns:a16="http://schemas.microsoft.com/office/drawing/2014/main" id="{8979BC2D-2378-144D-8779-2C4A3D32B56B}"/>
              </a:ext>
            </a:extLst>
          </p:cNvPr>
          <p:cNvSpPr>
            <a:spLocks noGrp="1"/>
          </p:cNvSpPr>
          <p:nvPr>
            <p:ph type="body" sz="quarter" idx="10"/>
          </p:nvPr>
        </p:nvSpPr>
        <p:spPr>
          <a:xfrm>
            <a:off x="584200" y="3535540"/>
            <a:ext cx="4162425" cy="2733497"/>
          </a:xfrm>
        </p:spPr>
        <p:txBody>
          <a:bodyPr wrap="square">
            <a:normAutofit/>
          </a:bodyPr>
          <a:lstStyle/>
          <a:p>
            <a:r>
              <a:rPr lang="en-US" noProof="0" dirty="0"/>
              <a:t>Rasmus Lystrøm</a:t>
            </a:r>
          </a:p>
          <a:p>
            <a:r>
              <a:rPr lang="en-US" noProof="0" dirty="0"/>
              <a:t>Associate Professor</a:t>
            </a:r>
          </a:p>
          <a:p>
            <a:r>
              <a:rPr lang="en-US" noProof="0" dirty="0"/>
              <a:t>ITU</a:t>
            </a:r>
          </a:p>
        </p:txBody>
      </p:sp>
      <p:sp>
        <p:nvSpPr>
          <p:cNvPr id="5" name="Picture Placeholder 4">
            <a:extLst>
              <a:ext uri="{FF2B5EF4-FFF2-40B4-BE49-F238E27FC236}">
                <a16:creationId xmlns:a16="http://schemas.microsoft.com/office/drawing/2014/main" id="{B918E0D8-F9E3-4835-BC42-17AA988E8799}"/>
              </a:ext>
            </a:extLst>
          </p:cNvPr>
          <p:cNvSpPr>
            <a:spLocks noGrp="1"/>
          </p:cNvSpPr>
          <p:nvPr>
            <p:ph type="pic" sz="quarter" idx="11"/>
          </p:nvPr>
        </p:nvSpPr>
        <p:spPr/>
      </p:sp>
    </p:spTree>
    <p:extLst>
      <p:ext uri="{BB962C8B-B14F-4D97-AF65-F5344CB8AC3E}">
        <p14:creationId xmlns:p14="http://schemas.microsoft.com/office/powerpoint/2010/main" val="111185844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4CD295-49EE-4CBF-ADFC-ED2918059B09}"/>
              </a:ext>
            </a:extLst>
          </p:cNvPr>
          <p:cNvSpPr>
            <a:spLocks noGrp="1"/>
          </p:cNvSpPr>
          <p:nvPr>
            <p:ph type="title"/>
          </p:nvPr>
        </p:nvSpPr>
        <p:spPr/>
        <p:txBody>
          <a:bodyPr/>
          <a:lstStyle/>
          <a:p>
            <a:r>
              <a:rPr lang="da-DK" dirty="0"/>
              <a:t>Security in ASP.NET Core Web API</a:t>
            </a:r>
            <a:endParaRPr lang="LID4096" dirty="0"/>
          </a:p>
        </p:txBody>
      </p:sp>
      <p:sp>
        <p:nvSpPr>
          <p:cNvPr id="2" name="Text Placeholder 1">
            <a:extLst>
              <a:ext uri="{FF2B5EF4-FFF2-40B4-BE49-F238E27FC236}">
                <a16:creationId xmlns:a16="http://schemas.microsoft.com/office/drawing/2014/main" id="{E9689ED7-43CA-4362-AB82-25881A4898FE}"/>
              </a:ext>
            </a:extLst>
          </p:cNvPr>
          <p:cNvSpPr>
            <a:spLocks noGrp="1"/>
          </p:cNvSpPr>
          <p:nvPr>
            <p:ph type="body" sz="quarter" idx="12"/>
          </p:nvPr>
        </p:nvSpPr>
        <p:spPr>
          <a:xfrm>
            <a:off x="585216" y="3977319"/>
            <a:ext cx="9144000" cy="1692771"/>
          </a:xfrm>
        </p:spPr>
        <p:txBody>
          <a:bodyPr/>
          <a:lstStyle/>
          <a:p>
            <a:r>
              <a:rPr lang="en-US" dirty="0"/>
              <a:t>Demo</a:t>
            </a:r>
          </a:p>
          <a:p>
            <a:endParaRPr lang="en-US" dirty="0">
              <a:hlinkClick r:id="rId2"/>
            </a:endParaRPr>
          </a:p>
          <a:p>
            <a:r>
              <a:rPr lang="en-US" dirty="0">
                <a:hlinkClick r:id="rId2"/>
              </a:rPr>
              <a:t>https://docs.microsoft.com/en-us/aspnet/core/blazor/security/webassembly/hosted-with-azure-active-directory</a:t>
            </a:r>
            <a:r>
              <a:rPr lang="en-US" dirty="0"/>
              <a:t> </a:t>
            </a:r>
            <a:endParaRPr lang="da-DK" dirty="0"/>
          </a:p>
        </p:txBody>
      </p:sp>
    </p:spTree>
    <p:extLst>
      <p:ext uri="{BB962C8B-B14F-4D97-AF65-F5344CB8AC3E}">
        <p14:creationId xmlns:p14="http://schemas.microsoft.com/office/powerpoint/2010/main" val="726896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adlock on computer motherboard">
            <a:extLst>
              <a:ext uri="{FF2B5EF4-FFF2-40B4-BE49-F238E27FC236}">
                <a16:creationId xmlns:a16="http://schemas.microsoft.com/office/drawing/2014/main" id="{EAEB2791-7B90-45DD-90F6-108023E6ED43}"/>
              </a:ext>
            </a:extLst>
          </p:cNvPr>
          <p:cNvPicPr>
            <a:picLocks noChangeAspect="1"/>
          </p:cNvPicPr>
          <p:nvPr/>
        </p:nvPicPr>
        <p:blipFill rotWithShape="1">
          <a:blip r:embed="rId2"/>
          <a:srcRect b="15730"/>
          <a:stretch/>
        </p:blipFill>
        <p:spPr>
          <a:xfrm>
            <a:off x="20" y="10"/>
            <a:ext cx="12191980" cy="6857990"/>
          </a:xfrm>
          <a:prstGeom prst="rect">
            <a:avLst/>
          </a:prstGeom>
          <a:noFill/>
        </p:spPr>
      </p:pic>
      <p:sp>
        <p:nvSpPr>
          <p:cNvPr id="6" name="Title 5">
            <a:extLst>
              <a:ext uri="{FF2B5EF4-FFF2-40B4-BE49-F238E27FC236}">
                <a16:creationId xmlns:a16="http://schemas.microsoft.com/office/drawing/2014/main" id="{F7160CF8-B2DF-4888-B258-F9E41779A981}"/>
              </a:ext>
            </a:extLst>
          </p:cNvPr>
          <p:cNvSpPr>
            <a:spLocks noGrp="1"/>
          </p:cNvSpPr>
          <p:nvPr>
            <p:ph type="title"/>
          </p:nvPr>
        </p:nvSpPr>
        <p:spPr>
          <a:xfrm>
            <a:off x="0" y="3657600"/>
            <a:ext cx="12192000" cy="3200400"/>
          </a:xfrm>
        </p:spPr>
        <p:txBody>
          <a:bodyPr wrap="square" anchor="b">
            <a:normAutofit/>
          </a:bodyPr>
          <a:lstStyle/>
          <a:p>
            <a:r>
              <a:rPr lang="en-US" dirty="0"/>
              <a:t>Encryption in Transit</a:t>
            </a:r>
          </a:p>
        </p:txBody>
      </p:sp>
    </p:spTree>
    <p:extLst>
      <p:ext uri="{BB962C8B-B14F-4D97-AF65-F5344CB8AC3E}">
        <p14:creationId xmlns:p14="http://schemas.microsoft.com/office/powerpoint/2010/main" val="388589435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80242FC1-DE20-4E5F-A55A-7B8CDBBDD63B}"/>
              </a:ext>
            </a:extLst>
          </p:cNvPr>
          <p:cNvSpPr>
            <a:spLocks noGrp="1"/>
          </p:cNvSpPr>
          <p:nvPr>
            <p:ph type="title"/>
          </p:nvPr>
        </p:nvSpPr>
        <p:spPr>
          <a:xfrm>
            <a:off x="588263" y="588963"/>
            <a:ext cx="4158362" cy="2535236"/>
          </a:xfrm>
        </p:spPr>
        <p:txBody>
          <a:bodyPr wrap="square" anchor="b">
            <a:normAutofit/>
          </a:bodyPr>
          <a:lstStyle/>
          <a:p>
            <a:r>
              <a:rPr lang="en-US" dirty="0"/>
              <a:t>Encryption in Transit</a:t>
            </a:r>
          </a:p>
        </p:txBody>
      </p:sp>
      <p:sp>
        <p:nvSpPr>
          <p:cNvPr id="8" name="Text Placeholder 1">
            <a:extLst>
              <a:ext uri="{FF2B5EF4-FFF2-40B4-BE49-F238E27FC236}">
                <a16:creationId xmlns:a16="http://schemas.microsoft.com/office/drawing/2014/main" id="{112FC902-306B-4618-AE82-837E8CE186FF}"/>
              </a:ext>
            </a:extLst>
          </p:cNvPr>
          <p:cNvSpPr>
            <a:spLocks noGrp="1"/>
          </p:cNvSpPr>
          <p:nvPr>
            <p:ph type="body" sz="quarter" idx="10"/>
          </p:nvPr>
        </p:nvSpPr>
        <p:spPr>
          <a:xfrm>
            <a:off x="584200" y="3535540"/>
            <a:ext cx="4162425" cy="2733497"/>
          </a:xfrm>
        </p:spPr>
        <p:txBody>
          <a:bodyPr wrap="square">
            <a:normAutofit/>
          </a:bodyPr>
          <a:lstStyle/>
          <a:p>
            <a:r>
              <a:rPr lang="en-US" dirty="0"/>
              <a:t>SSL</a:t>
            </a:r>
          </a:p>
          <a:p>
            <a:r>
              <a:rPr lang="en-US" dirty="0"/>
              <a:t>HTTPS</a:t>
            </a:r>
          </a:p>
          <a:p>
            <a:r>
              <a:rPr lang="en-US" dirty="0"/>
              <a:t>TLS 1.2</a:t>
            </a:r>
          </a:p>
        </p:txBody>
      </p:sp>
      <p:pic>
        <p:nvPicPr>
          <p:cNvPr id="12" name="Picture 11" descr="101010 data lines to infinity">
            <a:extLst>
              <a:ext uri="{FF2B5EF4-FFF2-40B4-BE49-F238E27FC236}">
                <a16:creationId xmlns:a16="http://schemas.microsoft.com/office/drawing/2014/main" id="{C2B1EE7C-A3A5-426E-8304-B9AF2B6CE606}"/>
              </a:ext>
            </a:extLst>
          </p:cNvPr>
          <p:cNvPicPr>
            <a:picLocks noChangeAspect="1"/>
          </p:cNvPicPr>
          <p:nvPr/>
        </p:nvPicPr>
        <p:blipFill rotWithShape="1">
          <a:blip r:embed="rId2"/>
          <a:srcRect l="19377" r="15873" b="1"/>
          <a:stretch/>
        </p:blipFill>
        <p:spPr>
          <a:xfrm>
            <a:off x="5334000" y="10"/>
            <a:ext cx="6858000" cy="6857990"/>
          </a:xfrm>
          <a:prstGeom prst="rect">
            <a:avLst/>
          </a:prstGeom>
          <a:noFill/>
        </p:spPr>
      </p:pic>
    </p:spTree>
    <p:extLst>
      <p:ext uri="{BB962C8B-B14F-4D97-AF65-F5344CB8AC3E}">
        <p14:creationId xmlns:p14="http://schemas.microsoft.com/office/powerpoint/2010/main" val="31331980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AB224B-4135-4A1F-9801-BE0BF7456D7E}"/>
              </a:ext>
            </a:extLst>
          </p:cNvPr>
          <p:cNvSpPr>
            <a:spLocks noGrp="1"/>
          </p:cNvSpPr>
          <p:nvPr>
            <p:ph type="title"/>
          </p:nvPr>
        </p:nvSpPr>
        <p:spPr/>
        <p:txBody>
          <a:bodyPr/>
          <a:lstStyle/>
          <a:p>
            <a:r>
              <a:rPr lang="en-US" dirty="0"/>
              <a:t>Encryption in Transit</a:t>
            </a:r>
          </a:p>
        </p:txBody>
      </p:sp>
      <p:sp>
        <p:nvSpPr>
          <p:cNvPr id="6" name="Text Placeholder 5">
            <a:extLst>
              <a:ext uri="{FF2B5EF4-FFF2-40B4-BE49-F238E27FC236}">
                <a16:creationId xmlns:a16="http://schemas.microsoft.com/office/drawing/2014/main" id="{F7C01646-2C4B-46C2-8A48-BCD5F9298000}"/>
              </a:ext>
            </a:extLst>
          </p:cNvPr>
          <p:cNvSpPr>
            <a:spLocks noGrp="1"/>
          </p:cNvSpPr>
          <p:nvPr>
            <p:ph type="body" sz="quarter" idx="10"/>
          </p:nvPr>
        </p:nvSpPr>
        <p:spPr>
          <a:xfrm>
            <a:off x="586390" y="1434370"/>
            <a:ext cx="11018520" cy="1895904"/>
          </a:xfrm>
        </p:spPr>
        <p:txBody>
          <a:bodyPr/>
          <a:lstStyle/>
          <a:p>
            <a:r>
              <a:rPr lang="en-US" dirty="0"/>
              <a:t>Always enforce HTTPS</a:t>
            </a:r>
          </a:p>
          <a:p>
            <a:r>
              <a:rPr lang="en-US" dirty="0"/>
              <a:t>Do not expose HTTP – except for automatic redirect – </a:t>
            </a:r>
            <a:r>
              <a:rPr lang="en-US" i="1" dirty="0"/>
              <a:t>TEST</a:t>
            </a:r>
          </a:p>
          <a:p>
            <a:r>
              <a:rPr lang="en-US" dirty="0"/>
              <a:t>Containers should communicate over secure channels only (cf. </a:t>
            </a:r>
            <a:r>
              <a:rPr lang="en-US" dirty="0" err="1"/>
              <a:t>Dapr</a:t>
            </a:r>
            <a:r>
              <a:rPr lang="en-US" dirty="0"/>
              <a:t>  and Azure Container Apps)</a:t>
            </a:r>
          </a:p>
        </p:txBody>
      </p:sp>
    </p:spTree>
    <p:extLst>
      <p:ext uri="{BB962C8B-B14F-4D97-AF65-F5344CB8AC3E}">
        <p14:creationId xmlns:p14="http://schemas.microsoft.com/office/powerpoint/2010/main" val="392733319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ey room full of question marks with an opening going out">
            <a:extLst>
              <a:ext uri="{FF2B5EF4-FFF2-40B4-BE49-F238E27FC236}">
                <a16:creationId xmlns:a16="http://schemas.microsoft.com/office/drawing/2014/main" id="{874E4A3D-9ACE-4E48-9EEF-B591F7E11481}"/>
              </a:ext>
            </a:extLst>
          </p:cNvPr>
          <p:cNvPicPr>
            <a:picLocks noChangeAspect="1"/>
          </p:cNvPicPr>
          <p:nvPr/>
        </p:nvPicPr>
        <p:blipFill rotWithShape="1">
          <a:blip r:embed="rId2"/>
          <a:srcRect b="15730"/>
          <a:stretch/>
        </p:blipFill>
        <p:spPr>
          <a:xfrm>
            <a:off x="20" y="10"/>
            <a:ext cx="12191980" cy="6857990"/>
          </a:xfrm>
          <a:prstGeom prst="rect">
            <a:avLst/>
          </a:prstGeom>
          <a:noFill/>
        </p:spPr>
      </p:pic>
      <p:sp>
        <p:nvSpPr>
          <p:cNvPr id="2" name="Title 1">
            <a:extLst>
              <a:ext uri="{FF2B5EF4-FFF2-40B4-BE49-F238E27FC236}">
                <a16:creationId xmlns:a16="http://schemas.microsoft.com/office/drawing/2014/main" id="{97D616DF-BF85-4948-B95E-FC3523A323C8}"/>
              </a:ext>
            </a:extLst>
          </p:cNvPr>
          <p:cNvSpPr>
            <a:spLocks noGrp="1"/>
          </p:cNvSpPr>
          <p:nvPr>
            <p:ph type="title"/>
          </p:nvPr>
        </p:nvSpPr>
        <p:spPr>
          <a:xfrm>
            <a:off x="0" y="3657600"/>
            <a:ext cx="12192000" cy="3200400"/>
          </a:xfrm>
        </p:spPr>
        <p:txBody>
          <a:bodyPr wrap="square" anchor="b">
            <a:normAutofit/>
          </a:bodyPr>
          <a:lstStyle/>
          <a:p>
            <a:r>
              <a:rPr lang="en-US" dirty="0"/>
              <a:t>Secrets</a:t>
            </a:r>
          </a:p>
        </p:txBody>
      </p:sp>
    </p:spTree>
    <p:extLst>
      <p:ext uri="{BB962C8B-B14F-4D97-AF65-F5344CB8AC3E}">
        <p14:creationId xmlns:p14="http://schemas.microsoft.com/office/powerpoint/2010/main" val="49310000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AB224B-4135-4A1F-9801-BE0BF7456D7E}"/>
              </a:ext>
            </a:extLst>
          </p:cNvPr>
          <p:cNvSpPr>
            <a:spLocks noGrp="1"/>
          </p:cNvSpPr>
          <p:nvPr>
            <p:ph type="title"/>
          </p:nvPr>
        </p:nvSpPr>
        <p:spPr/>
        <p:txBody>
          <a:bodyPr/>
          <a:lstStyle/>
          <a:p>
            <a:r>
              <a:rPr lang="en-US" dirty="0"/>
              <a:t>Secrets</a:t>
            </a:r>
          </a:p>
        </p:txBody>
      </p:sp>
      <p:sp>
        <p:nvSpPr>
          <p:cNvPr id="6" name="Text Placeholder 5">
            <a:extLst>
              <a:ext uri="{FF2B5EF4-FFF2-40B4-BE49-F238E27FC236}">
                <a16:creationId xmlns:a16="http://schemas.microsoft.com/office/drawing/2014/main" id="{F7C01646-2C4B-46C2-8A48-BCD5F9298000}"/>
              </a:ext>
            </a:extLst>
          </p:cNvPr>
          <p:cNvSpPr>
            <a:spLocks noGrp="1"/>
          </p:cNvSpPr>
          <p:nvPr>
            <p:ph type="body" sz="quarter" idx="10"/>
          </p:nvPr>
        </p:nvSpPr>
        <p:spPr>
          <a:xfrm>
            <a:off x="586390" y="1434370"/>
            <a:ext cx="11018520" cy="2499146"/>
          </a:xfrm>
        </p:spPr>
        <p:txBody>
          <a:bodyPr/>
          <a:lstStyle/>
          <a:p>
            <a:r>
              <a:rPr lang="en-US" dirty="0"/>
              <a:t>Use user-secrets in </a:t>
            </a:r>
            <a:r>
              <a:rPr lang="en-US" i="1" dirty="0"/>
              <a:t>DEV</a:t>
            </a:r>
            <a:endParaRPr lang="en-US" dirty="0"/>
          </a:p>
          <a:p>
            <a:r>
              <a:rPr lang="en-US" dirty="0"/>
              <a:t>Use platform specific secret handling in </a:t>
            </a:r>
            <a:r>
              <a:rPr lang="en-US" i="1" dirty="0"/>
              <a:t>PROD</a:t>
            </a:r>
            <a:r>
              <a:rPr lang="en-US" dirty="0"/>
              <a:t>: </a:t>
            </a:r>
          </a:p>
          <a:p>
            <a:pPr marL="457200" indent="-457200">
              <a:buFont typeface="Arial" panose="020B0604020202020204" pitchFamily="34" charset="0"/>
              <a:buChar char="•"/>
            </a:pPr>
            <a:r>
              <a:rPr lang="en-US" dirty="0"/>
              <a:t>Azure Key Vault</a:t>
            </a:r>
          </a:p>
          <a:p>
            <a:pPr marL="457200" indent="-457200">
              <a:buFont typeface="Arial" panose="020B0604020202020204" pitchFamily="34" charset="0"/>
              <a:buChar char="•"/>
            </a:pPr>
            <a:r>
              <a:rPr lang="en-US" dirty="0"/>
              <a:t>App Services settings</a:t>
            </a:r>
          </a:p>
          <a:p>
            <a:pPr marL="457200" indent="-457200">
              <a:buFont typeface="Arial" panose="020B0604020202020204" pitchFamily="34" charset="0"/>
              <a:buChar char="•"/>
            </a:pPr>
            <a:r>
              <a:rPr lang="en-US" dirty="0" err="1"/>
              <a:t>HashiCorp</a:t>
            </a:r>
            <a:r>
              <a:rPr lang="en-US" dirty="0"/>
              <a:t> Vault</a:t>
            </a:r>
          </a:p>
        </p:txBody>
      </p:sp>
    </p:spTree>
    <p:extLst>
      <p:ext uri="{BB962C8B-B14F-4D97-AF65-F5344CB8AC3E}">
        <p14:creationId xmlns:p14="http://schemas.microsoft.com/office/powerpoint/2010/main" val="266339748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32DD4-862E-44F6-BDE5-0FC57500DCAA}"/>
              </a:ext>
            </a:extLst>
          </p:cNvPr>
          <p:cNvSpPr>
            <a:spLocks noGrp="1"/>
          </p:cNvSpPr>
          <p:nvPr>
            <p:ph type="title"/>
          </p:nvPr>
        </p:nvSpPr>
        <p:spPr/>
        <p:txBody>
          <a:bodyPr wrap="square" anchor="b">
            <a:normAutofit/>
          </a:bodyPr>
          <a:lstStyle/>
          <a:p>
            <a:r>
              <a:rPr lang="en-US" dirty="0"/>
              <a:t>SQL Security</a:t>
            </a:r>
          </a:p>
        </p:txBody>
      </p:sp>
      <p:sp>
        <p:nvSpPr>
          <p:cNvPr id="5" name="Picture Placeholder 4">
            <a:extLst>
              <a:ext uri="{FF2B5EF4-FFF2-40B4-BE49-F238E27FC236}">
                <a16:creationId xmlns:a16="http://schemas.microsoft.com/office/drawing/2014/main" id="{DE060EFD-7FA2-4DDF-A003-A4488B0ADA9C}"/>
              </a:ext>
            </a:extLst>
          </p:cNvPr>
          <p:cNvSpPr>
            <a:spLocks noGrp="1"/>
          </p:cNvSpPr>
          <p:nvPr>
            <p:ph type="pic" sz="quarter" idx="11"/>
          </p:nvPr>
        </p:nvSpPr>
        <p:spPr/>
      </p:sp>
      <p:pic>
        <p:nvPicPr>
          <p:cNvPr id="6" name="Picture 5" descr="Close-up of hopscotch on a sidewalk">
            <a:extLst>
              <a:ext uri="{FF2B5EF4-FFF2-40B4-BE49-F238E27FC236}">
                <a16:creationId xmlns:a16="http://schemas.microsoft.com/office/drawing/2014/main" id="{A3721A5F-71D6-458D-BFFB-9DBAD32D48EF}"/>
              </a:ext>
            </a:extLst>
          </p:cNvPr>
          <p:cNvPicPr>
            <a:picLocks noChangeAspect="1"/>
          </p:cNvPicPr>
          <p:nvPr/>
        </p:nvPicPr>
        <p:blipFill rotWithShape="1">
          <a:blip r:embed="rId2"/>
          <a:srcRect l="17342" r="15907" b="-1"/>
          <a:stretch/>
        </p:blipFill>
        <p:spPr>
          <a:xfrm>
            <a:off x="5334000" y="10"/>
            <a:ext cx="6858000" cy="6857990"/>
          </a:xfrm>
          <a:prstGeom prst="rect">
            <a:avLst/>
          </a:prstGeom>
          <a:noFill/>
        </p:spPr>
      </p:pic>
    </p:spTree>
    <p:extLst>
      <p:ext uri="{BB962C8B-B14F-4D97-AF65-F5344CB8AC3E}">
        <p14:creationId xmlns:p14="http://schemas.microsoft.com/office/powerpoint/2010/main" val="40891793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NC lathe processing">
            <a:extLst>
              <a:ext uri="{FF2B5EF4-FFF2-40B4-BE49-F238E27FC236}">
                <a16:creationId xmlns:a16="http://schemas.microsoft.com/office/drawing/2014/main" id="{E8B92599-B7BD-4269-953A-27D98C6BC05F}"/>
              </a:ext>
            </a:extLst>
          </p:cNvPr>
          <p:cNvPicPr>
            <a:picLocks noChangeAspect="1"/>
          </p:cNvPicPr>
          <p:nvPr/>
        </p:nvPicPr>
        <p:blipFill rotWithShape="1">
          <a:blip r:embed="rId2"/>
          <a:srcRect l="32911" r="-1" b="-1"/>
          <a:stretch/>
        </p:blipFill>
        <p:spPr>
          <a:xfrm>
            <a:off x="20" y="10"/>
            <a:ext cx="6892905" cy="6857990"/>
          </a:xfrm>
          <a:prstGeom prst="rect">
            <a:avLst/>
          </a:prstGeom>
          <a:noFill/>
        </p:spPr>
      </p:pic>
      <p:sp>
        <p:nvSpPr>
          <p:cNvPr id="4" name="Title 3">
            <a:extLst>
              <a:ext uri="{FF2B5EF4-FFF2-40B4-BE49-F238E27FC236}">
                <a16:creationId xmlns:a16="http://schemas.microsoft.com/office/drawing/2014/main" id="{F73B0BA5-976B-4D05-9283-A547616D6F50}"/>
              </a:ext>
            </a:extLst>
          </p:cNvPr>
          <p:cNvSpPr>
            <a:spLocks noGrp="1"/>
          </p:cNvSpPr>
          <p:nvPr>
            <p:ph type="title" idx="4294967295"/>
          </p:nvPr>
        </p:nvSpPr>
        <p:spPr>
          <a:xfrm>
            <a:off x="7192963" y="457200"/>
            <a:ext cx="4416425" cy="553998"/>
          </a:xfrm>
        </p:spPr>
        <p:txBody>
          <a:bodyPr wrap="square" anchor="t">
            <a:normAutofit/>
          </a:bodyPr>
          <a:lstStyle/>
          <a:p>
            <a:r>
              <a:rPr lang="en-US" dirty="0"/>
              <a:t>SQL Security</a:t>
            </a:r>
          </a:p>
        </p:txBody>
      </p:sp>
      <p:sp>
        <p:nvSpPr>
          <p:cNvPr id="5" name="Text Placeholder 4">
            <a:extLst>
              <a:ext uri="{FF2B5EF4-FFF2-40B4-BE49-F238E27FC236}">
                <a16:creationId xmlns:a16="http://schemas.microsoft.com/office/drawing/2014/main" id="{BEA049B4-819C-4764-A65C-549849A37E24}"/>
              </a:ext>
            </a:extLst>
          </p:cNvPr>
          <p:cNvSpPr>
            <a:spLocks noGrp="1"/>
          </p:cNvSpPr>
          <p:nvPr>
            <p:ph type="body" sz="quarter" idx="11"/>
          </p:nvPr>
        </p:nvSpPr>
        <p:spPr>
          <a:xfrm>
            <a:off x="7192963" y="1436688"/>
            <a:ext cx="4518391" cy="4049712"/>
          </a:xfrm>
        </p:spPr>
        <p:txBody>
          <a:bodyPr wrap="square">
            <a:normAutofit/>
          </a:bodyPr>
          <a:lstStyle/>
          <a:p>
            <a:r>
              <a:rPr lang="en-US" dirty="0"/>
              <a:t>Azure Managed Identity</a:t>
            </a:r>
          </a:p>
          <a:p>
            <a:r>
              <a:rPr lang="en-US" dirty="0"/>
              <a:t>Don’t use </a:t>
            </a:r>
            <a:r>
              <a:rPr lang="en-US" i="1" dirty="0"/>
              <a:t>SA</a:t>
            </a:r>
            <a:r>
              <a:rPr lang="en-US" dirty="0"/>
              <a:t> in production</a:t>
            </a:r>
          </a:p>
          <a:p>
            <a:r>
              <a:rPr lang="en-US" dirty="0"/>
              <a:t>Discrete user per app</a:t>
            </a:r>
          </a:p>
          <a:p>
            <a:endParaRPr lang="en-US" dirty="0"/>
          </a:p>
        </p:txBody>
      </p:sp>
    </p:spTree>
    <p:extLst>
      <p:ext uri="{BB962C8B-B14F-4D97-AF65-F5344CB8AC3E}">
        <p14:creationId xmlns:p14="http://schemas.microsoft.com/office/powerpoint/2010/main" val="291134269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6" descr="Yellow freight container with the sky as background">
            <a:extLst>
              <a:ext uri="{FF2B5EF4-FFF2-40B4-BE49-F238E27FC236}">
                <a16:creationId xmlns:a16="http://schemas.microsoft.com/office/drawing/2014/main" id="{8960C480-3803-43EF-9D52-AB1E1C6EF918}"/>
              </a:ext>
            </a:extLst>
          </p:cNvPr>
          <p:cNvPicPr>
            <a:picLocks noChangeAspect="1"/>
          </p:cNvPicPr>
          <p:nvPr/>
        </p:nvPicPr>
        <p:blipFill rotWithShape="1">
          <a:blip r:embed="rId2"/>
          <a:srcRect b="2174"/>
          <a:stretch/>
        </p:blipFill>
        <p:spPr>
          <a:xfrm>
            <a:off x="20" y="10"/>
            <a:ext cx="12191980" cy="6857990"/>
          </a:xfrm>
          <a:prstGeom prst="rect">
            <a:avLst/>
          </a:prstGeom>
          <a:noFill/>
        </p:spPr>
      </p:pic>
      <p:sp>
        <p:nvSpPr>
          <p:cNvPr id="5" name="Title 4">
            <a:extLst>
              <a:ext uri="{FF2B5EF4-FFF2-40B4-BE49-F238E27FC236}">
                <a16:creationId xmlns:a16="http://schemas.microsoft.com/office/drawing/2014/main" id="{AD7CACF0-9C07-46C6-B22D-C91BF8DBD626}"/>
              </a:ext>
            </a:extLst>
          </p:cNvPr>
          <p:cNvSpPr>
            <a:spLocks noGrp="1"/>
          </p:cNvSpPr>
          <p:nvPr>
            <p:ph type="title"/>
          </p:nvPr>
        </p:nvSpPr>
        <p:spPr>
          <a:xfrm>
            <a:off x="0" y="585789"/>
            <a:ext cx="12192000" cy="1362282"/>
          </a:xfrm>
        </p:spPr>
        <p:txBody>
          <a:bodyPr wrap="square" anchor="t">
            <a:normAutofit/>
          </a:bodyPr>
          <a:lstStyle/>
          <a:p>
            <a:r>
              <a:rPr lang="en-US" dirty="0"/>
              <a:t>Container Security</a:t>
            </a:r>
          </a:p>
        </p:txBody>
      </p:sp>
    </p:spTree>
    <p:extLst>
      <p:ext uri="{BB962C8B-B14F-4D97-AF65-F5344CB8AC3E}">
        <p14:creationId xmlns:p14="http://schemas.microsoft.com/office/powerpoint/2010/main" val="177927737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6F4A02-0DFB-4482-A1DE-EF53D35CEE61}"/>
              </a:ext>
            </a:extLst>
          </p:cNvPr>
          <p:cNvSpPr>
            <a:spLocks noGrp="1"/>
          </p:cNvSpPr>
          <p:nvPr>
            <p:ph type="title"/>
          </p:nvPr>
        </p:nvSpPr>
        <p:spPr/>
        <p:txBody>
          <a:bodyPr/>
          <a:lstStyle/>
          <a:p>
            <a:r>
              <a:rPr lang="en-US" dirty="0"/>
              <a:t>Container Security</a:t>
            </a:r>
          </a:p>
        </p:txBody>
      </p:sp>
      <p:sp>
        <p:nvSpPr>
          <p:cNvPr id="5" name="Text Placeholder 4">
            <a:extLst>
              <a:ext uri="{FF2B5EF4-FFF2-40B4-BE49-F238E27FC236}">
                <a16:creationId xmlns:a16="http://schemas.microsoft.com/office/drawing/2014/main" id="{06363831-F3F1-4B22-A3AE-D5291BC7C268}"/>
              </a:ext>
            </a:extLst>
          </p:cNvPr>
          <p:cNvSpPr>
            <a:spLocks noGrp="1"/>
          </p:cNvSpPr>
          <p:nvPr>
            <p:ph type="body" sz="quarter" idx="10"/>
          </p:nvPr>
        </p:nvSpPr>
        <p:spPr>
          <a:xfrm>
            <a:off x="586390" y="1434370"/>
            <a:ext cx="11018520" cy="4228593"/>
          </a:xfrm>
        </p:spPr>
        <p:txBody>
          <a:bodyPr/>
          <a:lstStyle/>
          <a:p>
            <a:pPr>
              <a:lnSpc>
                <a:spcPct val="150000"/>
              </a:lnSpc>
            </a:pPr>
            <a:r>
              <a:rPr lang="en-US" dirty="0"/>
              <a:t>All applies!</a:t>
            </a:r>
          </a:p>
          <a:p>
            <a:pPr>
              <a:lnSpc>
                <a:spcPct val="150000"/>
              </a:lnSpc>
            </a:pPr>
            <a:r>
              <a:rPr lang="en-US" dirty="0"/>
              <a:t>No exceptions</a:t>
            </a:r>
          </a:p>
          <a:p>
            <a:pPr>
              <a:lnSpc>
                <a:spcPct val="150000"/>
              </a:lnSpc>
            </a:pPr>
            <a:r>
              <a:rPr lang="en-US" dirty="0"/>
              <a:t>Containers are not a security layer</a:t>
            </a:r>
          </a:p>
          <a:p>
            <a:pPr>
              <a:lnSpc>
                <a:spcPct val="150000"/>
              </a:lnSpc>
            </a:pPr>
            <a:r>
              <a:rPr lang="en-US" dirty="0"/>
              <a:t>Network security does not count!</a:t>
            </a:r>
          </a:p>
          <a:p>
            <a:pPr>
              <a:lnSpc>
                <a:spcPct val="150000"/>
              </a:lnSpc>
            </a:pPr>
            <a:r>
              <a:rPr lang="en-US" dirty="0"/>
              <a:t>Assume compromise!</a:t>
            </a:r>
          </a:p>
          <a:p>
            <a:pPr>
              <a:lnSpc>
                <a:spcPct val="150000"/>
              </a:lnSpc>
            </a:pPr>
            <a:r>
              <a:rPr lang="en-US" dirty="0"/>
              <a:t>HTTPS: </a:t>
            </a:r>
            <a:r>
              <a:rPr lang="en-US" sz="2400" dirty="0">
                <a:hlinkClick r:id="rId2"/>
              </a:rPr>
              <a:t>https://docs.microsoft.com/en-us/aspnet/core/security/docker-https</a:t>
            </a:r>
            <a:r>
              <a:rPr lang="en-US" sz="2400" dirty="0"/>
              <a:t> </a:t>
            </a:r>
            <a:endParaRPr lang="en-US" dirty="0"/>
          </a:p>
        </p:txBody>
      </p:sp>
    </p:spTree>
    <p:extLst>
      <p:ext uri="{BB962C8B-B14F-4D97-AF65-F5344CB8AC3E}">
        <p14:creationId xmlns:p14="http://schemas.microsoft.com/office/powerpoint/2010/main" val="426630646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encil on a piece of paper&#10;&#10;Description automatically generated with medium confidence">
            <a:extLst>
              <a:ext uri="{FF2B5EF4-FFF2-40B4-BE49-F238E27FC236}">
                <a16:creationId xmlns:a16="http://schemas.microsoft.com/office/drawing/2014/main" id="{1ABFD933-2F81-46D6-A8CF-E96873320ABC}"/>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41176" b="33785"/>
          <a:stretch/>
        </p:blipFill>
        <p:spPr>
          <a:xfrm>
            <a:off x="0" y="-106832"/>
            <a:ext cx="12191999" cy="6964832"/>
          </a:xfrm>
          <a:prstGeom prst="rect">
            <a:avLst/>
          </a:prstGeom>
          <a:noFill/>
        </p:spPr>
      </p:pic>
      <p:sp>
        <p:nvSpPr>
          <p:cNvPr id="5" name="Title 4">
            <a:extLst>
              <a:ext uri="{FF2B5EF4-FFF2-40B4-BE49-F238E27FC236}">
                <a16:creationId xmlns:a16="http://schemas.microsoft.com/office/drawing/2014/main" id="{142EE401-AC4D-4251-8214-E1246F6CC9E3}"/>
              </a:ext>
            </a:extLst>
          </p:cNvPr>
          <p:cNvSpPr>
            <a:spLocks noGrp="1"/>
          </p:cNvSpPr>
          <p:nvPr>
            <p:ph type="title" idx="4294967295"/>
          </p:nvPr>
        </p:nvSpPr>
        <p:spPr>
          <a:xfrm>
            <a:off x="584200" y="457200"/>
            <a:ext cx="4416425" cy="553998"/>
          </a:xfrm>
        </p:spPr>
        <p:txBody>
          <a:bodyPr wrap="square" anchor="t">
            <a:normAutofit/>
          </a:bodyPr>
          <a:lstStyle/>
          <a:p>
            <a:r>
              <a:rPr lang="en-US" noProof="0" dirty="0"/>
              <a:t>Agenda</a:t>
            </a:r>
          </a:p>
        </p:txBody>
      </p:sp>
      <p:sp>
        <p:nvSpPr>
          <p:cNvPr id="6" name="Text Placeholder 5">
            <a:extLst>
              <a:ext uri="{FF2B5EF4-FFF2-40B4-BE49-F238E27FC236}">
                <a16:creationId xmlns:a16="http://schemas.microsoft.com/office/drawing/2014/main" id="{F028372C-E3E3-443E-813E-6992300B3081}"/>
              </a:ext>
            </a:extLst>
          </p:cNvPr>
          <p:cNvSpPr>
            <a:spLocks noGrp="1"/>
          </p:cNvSpPr>
          <p:nvPr>
            <p:ph type="body" sz="quarter" idx="11"/>
          </p:nvPr>
        </p:nvSpPr>
        <p:spPr>
          <a:xfrm>
            <a:off x="584200" y="1436688"/>
            <a:ext cx="5411486" cy="4049712"/>
          </a:xfrm>
        </p:spPr>
        <p:txBody>
          <a:bodyPr wrap="square">
            <a:normAutofit/>
          </a:bodyPr>
          <a:lstStyle/>
          <a:p>
            <a:r>
              <a:rPr lang="en-US" dirty="0"/>
              <a:t>Authentication and Authorization </a:t>
            </a:r>
          </a:p>
          <a:p>
            <a:r>
              <a:rPr lang="en-US" dirty="0"/>
              <a:t>Azure Active Directory</a:t>
            </a:r>
          </a:p>
          <a:p>
            <a:r>
              <a:rPr lang="en-US" dirty="0"/>
              <a:t>ASP.NET Core Web API and </a:t>
            </a:r>
            <a:r>
              <a:rPr lang="en-US" dirty="0" err="1"/>
              <a:t>Blazor</a:t>
            </a:r>
            <a:endParaRPr lang="en-US" dirty="0"/>
          </a:p>
          <a:p>
            <a:r>
              <a:rPr lang="en-US" dirty="0"/>
              <a:t>Encryption in Transit</a:t>
            </a:r>
          </a:p>
          <a:p>
            <a:r>
              <a:rPr lang="en-US" dirty="0"/>
              <a:t>Secrets</a:t>
            </a:r>
          </a:p>
          <a:p>
            <a:r>
              <a:rPr lang="en-US" dirty="0"/>
              <a:t>SQL Security</a:t>
            </a:r>
          </a:p>
          <a:p>
            <a:r>
              <a:rPr lang="en-US" dirty="0"/>
              <a:t>Container Security</a:t>
            </a:r>
          </a:p>
          <a:p>
            <a:r>
              <a:rPr lang="en-US" dirty="0"/>
              <a:t>Penultimate lecture</a:t>
            </a:r>
          </a:p>
        </p:txBody>
      </p:sp>
      <p:sp>
        <p:nvSpPr>
          <p:cNvPr id="12" name="TextBox 11">
            <a:extLst>
              <a:ext uri="{FF2B5EF4-FFF2-40B4-BE49-F238E27FC236}">
                <a16:creationId xmlns:a16="http://schemas.microsoft.com/office/drawing/2014/main" id="{0FCD991C-C174-4CF3-A5B0-C992EB49D0F8}"/>
              </a:ext>
            </a:extLst>
          </p:cNvPr>
          <p:cNvSpPr txBox="1"/>
          <p:nvPr/>
        </p:nvSpPr>
        <p:spPr>
          <a:xfrm>
            <a:off x="9581417" y="7188608"/>
            <a:ext cx="2511906" cy="107722"/>
          </a:xfrm>
          <a:prstGeom prst="rect">
            <a:avLst/>
          </a:prstGeom>
          <a:solidFill>
            <a:srgbClr val="000000"/>
          </a:solidFill>
        </p:spPr>
        <p:txBody>
          <a:bodyPr wrap="none" lIns="0" tIns="0" rIns="0" bIns="0" rtlCol="0">
            <a:spAutoFit/>
          </a:bodyPr>
          <a:lstStyle/>
          <a:p>
            <a:pPr algn="r">
              <a:spcAft>
                <a:spcPts val="600"/>
              </a:spcAft>
            </a:pPr>
            <a:r>
              <a:rPr lang="LID4096" sz="700" dirty="0">
                <a:solidFill>
                  <a:srgbClr val="FFFFFF"/>
                </a:solidFill>
                <a:hlinkClick r:id="rId3" tooltip="https://www.quelledergnade.de/deutsch/agenda/">
                  <a:extLst>
                    <a:ext uri="{A12FA001-AC4F-418D-AE19-62706E023703}">
                      <ahyp:hlinkClr xmlns:ahyp="http://schemas.microsoft.com/office/drawing/2018/hyperlinkcolor" val="tx"/>
                    </a:ext>
                  </a:extLst>
                </a:hlinkClick>
              </a:rPr>
              <a:t>This Photo</a:t>
            </a:r>
            <a:r>
              <a:rPr lang="LID4096" sz="700" dirty="0">
                <a:solidFill>
                  <a:srgbClr val="FFFFFF"/>
                </a:solidFill>
              </a:rPr>
              <a:t> by Unknown Author is licensed under </a:t>
            </a:r>
            <a:r>
              <a:rPr lang="LID4096" sz="700" dirty="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LID4096" sz="700" dirty="0">
              <a:solidFill>
                <a:srgbClr val="FFFFFF"/>
              </a:solidFill>
            </a:endParaRPr>
          </a:p>
        </p:txBody>
      </p:sp>
    </p:spTree>
    <p:extLst>
      <p:ext uri="{BB962C8B-B14F-4D97-AF65-F5344CB8AC3E}">
        <p14:creationId xmlns:p14="http://schemas.microsoft.com/office/powerpoint/2010/main" val="23029806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9EDCE2-984B-4A88-BA6F-E992E9AC4234}"/>
              </a:ext>
            </a:extLst>
          </p:cNvPr>
          <p:cNvSpPr>
            <a:spLocks noGrp="1"/>
          </p:cNvSpPr>
          <p:nvPr>
            <p:ph type="title"/>
          </p:nvPr>
        </p:nvSpPr>
        <p:spPr/>
        <p:txBody>
          <a:bodyPr/>
          <a:lstStyle/>
          <a:p>
            <a:r>
              <a:rPr lang="en-US" dirty="0"/>
              <a:t>Security</a:t>
            </a:r>
          </a:p>
        </p:txBody>
      </p:sp>
      <p:sp>
        <p:nvSpPr>
          <p:cNvPr id="5" name="Text Placeholder 4">
            <a:extLst>
              <a:ext uri="{FF2B5EF4-FFF2-40B4-BE49-F238E27FC236}">
                <a16:creationId xmlns:a16="http://schemas.microsoft.com/office/drawing/2014/main" id="{8E693685-4052-4649-A7DD-96D3E950B83D}"/>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390274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alculus formula">
            <a:extLst>
              <a:ext uri="{FF2B5EF4-FFF2-40B4-BE49-F238E27FC236}">
                <a16:creationId xmlns:a16="http://schemas.microsoft.com/office/drawing/2014/main" id="{0083D52F-687E-4965-A105-86D688D59F5E}"/>
              </a:ext>
            </a:extLst>
          </p:cNvPr>
          <p:cNvPicPr>
            <a:picLocks noChangeAspect="1"/>
          </p:cNvPicPr>
          <p:nvPr/>
        </p:nvPicPr>
        <p:blipFill rotWithShape="1">
          <a:blip r:embed="rId2"/>
          <a:srcRect t="2084" b="13647"/>
          <a:stretch/>
        </p:blipFill>
        <p:spPr>
          <a:xfrm>
            <a:off x="20" y="10"/>
            <a:ext cx="12191980" cy="6857990"/>
          </a:xfrm>
          <a:prstGeom prst="rect">
            <a:avLst/>
          </a:prstGeom>
          <a:noFill/>
        </p:spPr>
      </p:pic>
      <p:sp>
        <p:nvSpPr>
          <p:cNvPr id="5" name="Title 4">
            <a:extLst>
              <a:ext uri="{FF2B5EF4-FFF2-40B4-BE49-F238E27FC236}">
                <a16:creationId xmlns:a16="http://schemas.microsoft.com/office/drawing/2014/main" id="{58166D27-11D3-43C2-8B19-6D89A94A90FA}"/>
              </a:ext>
            </a:extLst>
          </p:cNvPr>
          <p:cNvSpPr>
            <a:spLocks noGrp="1"/>
          </p:cNvSpPr>
          <p:nvPr>
            <p:ph type="title"/>
          </p:nvPr>
        </p:nvSpPr>
        <p:spPr>
          <a:xfrm>
            <a:off x="-3" y="0"/>
            <a:ext cx="5669280" cy="6858000"/>
          </a:xfrm>
        </p:spPr>
        <p:txBody>
          <a:bodyPr wrap="square" anchor="ctr">
            <a:normAutofit/>
          </a:bodyPr>
          <a:lstStyle/>
          <a:p>
            <a:r>
              <a:rPr lang="en-US" dirty="0"/>
              <a:t>Penultimate Lecture</a:t>
            </a:r>
          </a:p>
        </p:txBody>
      </p:sp>
    </p:spTree>
    <p:extLst>
      <p:ext uri="{BB962C8B-B14F-4D97-AF65-F5344CB8AC3E}">
        <p14:creationId xmlns:p14="http://schemas.microsoft.com/office/powerpoint/2010/main" val="245046438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6F4A02-0DFB-4482-A1DE-EF53D35CEE61}"/>
              </a:ext>
            </a:extLst>
          </p:cNvPr>
          <p:cNvSpPr>
            <a:spLocks noGrp="1"/>
          </p:cNvSpPr>
          <p:nvPr>
            <p:ph type="title"/>
          </p:nvPr>
        </p:nvSpPr>
        <p:spPr/>
        <p:txBody>
          <a:bodyPr/>
          <a:lstStyle/>
          <a:p>
            <a:r>
              <a:rPr lang="en-US" dirty="0"/>
              <a:t>Last Lecture</a:t>
            </a:r>
          </a:p>
        </p:txBody>
      </p:sp>
      <p:sp>
        <p:nvSpPr>
          <p:cNvPr id="5" name="Text Placeholder 4">
            <a:extLst>
              <a:ext uri="{FF2B5EF4-FFF2-40B4-BE49-F238E27FC236}">
                <a16:creationId xmlns:a16="http://schemas.microsoft.com/office/drawing/2014/main" id="{06363831-F3F1-4B22-A3AE-D5291BC7C268}"/>
              </a:ext>
            </a:extLst>
          </p:cNvPr>
          <p:cNvSpPr>
            <a:spLocks noGrp="1"/>
          </p:cNvSpPr>
          <p:nvPr>
            <p:ph type="body" sz="quarter" idx="10"/>
          </p:nvPr>
        </p:nvSpPr>
        <p:spPr>
          <a:xfrm>
            <a:off x="586390" y="1434370"/>
            <a:ext cx="11018520" cy="3533275"/>
          </a:xfrm>
        </p:spPr>
        <p:txBody>
          <a:bodyPr/>
          <a:lstStyle/>
          <a:p>
            <a:r>
              <a:rPr lang="en-US" dirty="0"/>
              <a:t>December 3 will be the last one</a:t>
            </a:r>
          </a:p>
          <a:p>
            <a:endParaRPr lang="en-US" dirty="0"/>
          </a:p>
          <a:p>
            <a:r>
              <a:rPr lang="en-US" dirty="0"/>
              <a:t>What are we missing?</a:t>
            </a:r>
          </a:p>
          <a:p>
            <a:r>
              <a:rPr lang="en-US" dirty="0"/>
              <a:t>What do you want repeated?</a:t>
            </a:r>
          </a:p>
          <a:p>
            <a:endParaRPr lang="en-US" dirty="0"/>
          </a:p>
          <a:p>
            <a:r>
              <a:rPr lang="en-US" dirty="0"/>
              <a:t>Will cover:</a:t>
            </a:r>
          </a:p>
          <a:p>
            <a:r>
              <a:rPr lang="en-US" dirty="0"/>
              <a:t>Continuous deployment of </a:t>
            </a:r>
            <a:r>
              <a:rPr lang="en-US" i="1" dirty="0" err="1"/>
              <a:t>MyApp</a:t>
            </a:r>
            <a:r>
              <a:rPr lang="en-US" dirty="0"/>
              <a:t> to Azure using </a:t>
            </a:r>
            <a:r>
              <a:rPr lang="en-US" i="1" dirty="0"/>
              <a:t>GitHub Actions</a:t>
            </a:r>
            <a:r>
              <a:rPr lang="en-US" dirty="0"/>
              <a:t> </a:t>
            </a:r>
          </a:p>
        </p:txBody>
      </p:sp>
    </p:spTree>
    <p:extLst>
      <p:ext uri="{BB962C8B-B14F-4D97-AF65-F5344CB8AC3E}">
        <p14:creationId xmlns:p14="http://schemas.microsoft.com/office/powerpoint/2010/main" val="183262509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C9F9A3-AA81-4DEC-8AFB-272F43670236}"/>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856191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4CD295-49EE-4CBF-ADFC-ED2918059B09}"/>
              </a:ext>
            </a:extLst>
          </p:cNvPr>
          <p:cNvSpPr>
            <a:spLocks noGrp="1"/>
          </p:cNvSpPr>
          <p:nvPr>
            <p:ph type="title"/>
          </p:nvPr>
        </p:nvSpPr>
        <p:spPr/>
        <p:txBody>
          <a:bodyPr/>
          <a:lstStyle/>
          <a:p>
            <a:r>
              <a:rPr lang="da-DK" dirty="0"/>
              <a:t>Security</a:t>
            </a:r>
            <a:endParaRPr lang="LID4096" dirty="0"/>
          </a:p>
        </p:txBody>
      </p:sp>
    </p:spTree>
    <p:extLst>
      <p:ext uri="{BB962C8B-B14F-4D97-AF65-F5344CB8AC3E}">
        <p14:creationId xmlns:p14="http://schemas.microsoft.com/office/powerpoint/2010/main" val="599324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54753-B04D-4802-98FD-9EF6237C9C56}"/>
              </a:ext>
            </a:extLst>
          </p:cNvPr>
          <p:cNvSpPr>
            <a:spLocks noGrp="1"/>
          </p:cNvSpPr>
          <p:nvPr>
            <p:ph type="title"/>
          </p:nvPr>
        </p:nvSpPr>
        <p:spPr>
          <a:xfrm>
            <a:off x="588263" y="2979738"/>
            <a:ext cx="4163125" cy="3289300"/>
          </a:xfrm>
        </p:spPr>
        <p:txBody>
          <a:bodyPr wrap="square" anchor="t">
            <a:normAutofit/>
          </a:bodyPr>
          <a:lstStyle/>
          <a:p>
            <a:r>
              <a:rPr lang="en-US" dirty="0"/>
              <a:t>Authentication vs. Authorization</a:t>
            </a:r>
          </a:p>
        </p:txBody>
      </p:sp>
      <p:pic>
        <p:nvPicPr>
          <p:cNvPr id="5" name="Video 4">
            <a:extLst>
              <a:ext uri="{FF2B5EF4-FFF2-40B4-BE49-F238E27FC236}">
                <a16:creationId xmlns:a16="http://schemas.microsoft.com/office/drawing/2014/main" id="{513BBD98-0DDA-4799-AC38-D414CA4BDE4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435" r="21867" b="-1"/>
          <a:stretch/>
        </p:blipFill>
        <p:spPr>
          <a:xfrm>
            <a:off x="5334000" y="27061"/>
            <a:ext cx="6858000" cy="6803878"/>
          </a:xfrm>
          <a:prstGeom prst="rect">
            <a:avLst/>
          </a:prstGeom>
          <a:noFill/>
        </p:spPr>
      </p:pic>
    </p:spTree>
    <p:extLst>
      <p:ext uri="{BB962C8B-B14F-4D97-AF65-F5344CB8AC3E}">
        <p14:creationId xmlns:p14="http://schemas.microsoft.com/office/powerpoint/2010/main" val="4781254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A4E62-7364-4213-890B-8FFF634FD79D}"/>
              </a:ext>
            </a:extLst>
          </p:cNvPr>
          <p:cNvSpPr>
            <a:spLocks noGrp="1"/>
          </p:cNvSpPr>
          <p:nvPr>
            <p:ph type="title"/>
          </p:nvPr>
        </p:nvSpPr>
        <p:spPr/>
        <p:txBody>
          <a:bodyPr/>
          <a:lstStyle/>
          <a:p>
            <a:r>
              <a:rPr lang="en-US" dirty="0"/>
              <a:t>Authentication Options</a:t>
            </a:r>
          </a:p>
        </p:txBody>
      </p:sp>
      <p:sp>
        <p:nvSpPr>
          <p:cNvPr id="3" name="Text Placeholder 2">
            <a:extLst>
              <a:ext uri="{FF2B5EF4-FFF2-40B4-BE49-F238E27FC236}">
                <a16:creationId xmlns:a16="http://schemas.microsoft.com/office/drawing/2014/main" id="{ABAF538F-55AA-4113-AA58-76CC9E2EEAC5}"/>
              </a:ext>
            </a:extLst>
          </p:cNvPr>
          <p:cNvSpPr>
            <a:spLocks noGrp="1"/>
          </p:cNvSpPr>
          <p:nvPr>
            <p:ph type="body" sz="quarter" idx="10"/>
          </p:nvPr>
        </p:nvSpPr>
        <p:spPr>
          <a:xfrm>
            <a:off x="586390" y="1434370"/>
            <a:ext cx="11018520" cy="1982081"/>
          </a:xfrm>
        </p:spPr>
        <p:txBody>
          <a:bodyPr/>
          <a:lstStyle/>
          <a:p>
            <a:r>
              <a:rPr lang="en-US" dirty="0"/>
              <a:t>(None)</a:t>
            </a:r>
          </a:p>
          <a:p>
            <a:r>
              <a:rPr lang="en-US" dirty="0"/>
              <a:t>(Individual User Accounts)</a:t>
            </a:r>
          </a:p>
          <a:p>
            <a:r>
              <a:rPr lang="en-US" dirty="0"/>
              <a:t>Azure Active Directory </a:t>
            </a:r>
          </a:p>
          <a:p>
            <a:r>
              <a:rPr lang="en-US" dirty="0"/>
              <a:t>(Windows)</a:t>
            </a:r>
          </a:p>
        </p:txBody>
      </p:sp>
    </p:spTree>
    <p:extLst>
      <p:ext uri="{BB962C8B-B14F-4D97-AF65-F5344CB8AC3E}">
        <p14:creationId xmlns:p14="http://schemas.microsoft.com/office/powerpoint/2010/main" val="284165033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E5AA6-7721-42AE-8ACC-7ABFFBF76518}"/>
              </a:ext>
            </a:extLst>
          </p:cNvPr>
          <p:cNvSpPr>
            <a:spLocks noGrp="1"/>
          </p:cNvSpPr>
          <p:nvPr>
            <p:ph type="title"/>
          </p:nvPr>
        </p:nvSpPr>
        <p:spPr/>
        <p:txBody>
          <a:bodyPr/>
          <a:lstStyle/>
          <a:p>
            <a:r>
              <a:rPr lang="en-US" dirty="0"/>
              <a:t>Azure Active Directory (</a:t>
            </a:r>
            <a:r>
              <a:rPr lang="en-US" dirty="0" err="1"/>
              <a:t>AzureAD</a:t>
            </a:r>
            <a:r>
              <a:rPr lang="en-US" dirty="0"/>
              <a:t>/AAD)</a:t>
            </a:r>
          </a:p>
        </p:txBody>
      </p:sp>
      <p:sp>
        <p:nvSpPr>
          <p:cNvPr id="3" name="Text Placeholder 2">
            <a:extLst>
              <a:ext uri="{FF2B5EF4-FFF2-40B4-BE49-F238E27FC236}">
                <a16:creationId xmlns:a16="http://schemas.microsoft.com/office/drawing/2014/main" id="{F3544BCD-8D1E-49BF-BBF5-E67D95C27C28}"/>
              </a:ext>
            </a:extLst>
          </p:cNvPr>
          <p:cNvSpPr>
            <a:spLocks noGrp="1"/>
          </p:cNvSpPr>
          <p:nvPr>
            <p:ph type="body" sz="quarter" idx="10"/>
          </p:nvPr>
        </p:nvSpPr>
        <p:spPr>
          <a:xfrm>
            <a:off x="586390" y="1434370"/>
            <a:ext cx="11018520" cy="2339102"/>
          </a:xfrm>
        </p:spPr>
        <p:txBody>
          <a:bodyPr/>
          <a:lstStyle/>
          <a:p>
            <a:r>
              <a:rPr lang="en-US" sz="2000" dirty="0"/>
              <a:t>Azure Active Directory (Azure AD) is Microsoft’s cloud-based identity and access management service, which helps your employees sign in and access resources in:</a:t>
            </a:r>
          </a:p>
          <a:p>
            <a:endParaRPr lang="en-US" sz="2000" dirty="0"/>
          </a:p>
          <a:p>
            <a:pPr marL="457200" indent="-457200">
              <a:buFont typeface="Arial" panose="020B0604020202020204" pitchFamily="34" charset="0"/>
              <a:buChar char="•"/>
            </a:pPr>
            <a:r>
              <a:rPr lang="en-US" sz="2000" dirty="0"/>
              <a:t>External resources, such as Microsoft 365, the Azure portal, and thousands of other SaaS applications.</a:t>
            </a:r>
          </a:p>
          <a:p>
            <a:pPr marL="457200" indent="-457200">
              <a:buFont typeface="Arial" panose="020B0604020202020204" pitchFamily="34" charset="0"/>
              <a:buChar char="•"/>
            </a:pPr>
            <a:r>
              <a:rPr lang="en-US" sz="2000" dirty="0"/>
              <a:t>Internal resources, such as apps on your corporate network and intranet, along with any cloud apps developed by your own organization. </a:t>
            </a:r>
          </a:p>
        </p:txBody>
      </p:sp>
      <p:pic>
        <p:nvPicPr>
          <p:cNvPr id="5" name="Picture 4">
            <a:extLst>
              <a:ext uri="{FF2B5EF4-FFF2-40B4-BE49-F238E27FC236}">
                <a16:creationId xmlns:a16="http://schemas.microsoft.com/office/drawing/2014/main" id="{B5C5B5FF-726F-4C69-9663-B2F9588158D1}"/>
              </a:ext>
            </a:extLst>
          </p:cNvPr>
          <p:cNvPicPr>
            <a:picLocks noChangeAspect="1"/>
          </p:cNvPicPr>
          <p:nvPr/>
        </p:nvPicPr>
        <p:blipFill>
          <a:blip r:embed="rId2"/>
          <a:stretch>
            <a:fillRect/>
          </a:stretch>
        </p:blipFill>
        <p:spPr>
          <a:xfrm>
            <a:off x="736443" y="4092476"/>
            <a:ext cx="10719114" cy="2308324"/>
          </a:xfrm>
          <a:prstGeom prst="rect">
            <a:avLst/>
          </a:prstGeom>
        </p:spPr>
      </p:pic>
    </p:spTree>
    <p:extLst>
      <p:ext uri="{BB962C8B-B14F-4D97-AF65-F5344CB8AC3E}">
        <p14:creationId xmlns:p14="http://schemas.microsoft.com/office/powerpoint/2010/main" val="255959877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D77E5-A584-4532-954C-9F456A022938}"/>
              </a:ext>
            </a:extLst>
          </p:cNvPr>
          <p:cNvSpPr>
            <a:spLocks noGrp="1"/>
          </p:cNvSpPr>
          <p:nvPr>
            <p:ph type="title"/>
          </p:nvPr>
        </p:nvSpPr>
        <p:spPr/>
        <p:txBody>
          <a:bodyPr/>
          <a:lstStyle/>
          <a:p>
            <a:r>
              <a:rPr lang="en-US" dirty="0"/>
              <a:t>Azure AD B2C</a:t>
            </a:r>
          </a:p>
        </p:txBody>
      </p:sp>
      <p:sp>
        <p:nvSpPr>
          <p:cNvPr id="3" name="Text Placeholder 2">
            <a:extLst>
              <a:ext uri="{FF2B5EF4-FFF2-40B4-BE49-F238E27FC236}">
                <a16:creationId xmlns:a16="http://schemas.microsoft.com/office/drawing/2014/main" id="{2AA8820E-A91D-46A0-A6D4-3CD58B2FE9CD}"/>
              </a:ext>
            </a:extLst>
          </p:cNvPr>
          <p:cNvSpPr>
            <a:spLocks noGrp="1"/>
          </p:cNvSpPr>
          <p:nvPr>
            <p:ph type="body" sz="quarter" idx="10"/>
          </p:nvPr>
        </p:nvSpPr>
        <p:spPr>
          <a:xfrm>
            <a:off x="586390" y="1434370"/>
            <a:ext cx="11018520" cy="430887"/>
          </a:xfrm>
        </p:spPr>
        <p:txBody>
          <a:bodyPr/>
          <a:lstStyle/>
          <a:p>
            <a:r>
              <a:rPr lang="en-US" dirty="0"/>
              <a:t>Business to Consumer</a:t>
            </a:r>
          </a:p>
        </p:txBody>
      </p:sp>
      <p:pic>
        <p:nvPicPr>
          <p:cNvPr id="5" name="Picture 4">
            <a:extLst>
              <a:ext uri="{FF2B5EF4-FFF2-40B4-BE49-F238E27FC236}">
                <a16:creationId xmlns:a16="http://schemas.microsoft.com/office/drawing/2014/main" id="{4EB97E60-91E8-480B-9DE2-D12E2AA590F0}"/>
              </a:ext>
            </a:extLst>
          </p:cNvPr>
          <p:cNvPicPr>
            <a:picLocks noChangeAspect="1"/>
          </p:cNvPicPr>
          <p:nvPr/>
        </p:nvPicPr>
        <p:blipFill>
          <a:blip r:embed="rId2"/>
          <a:stretch>
            <a:fillRect/>
          </a:stretch>
        </p:blipFill>
        <p:spPr>
          <a:xfrm>
            <a:off x="9283337" y="1434370"/>
            <a:ext cx="2321573" cy="4966552"/>
          </a:xfrm>
          <a:prstGeom prst="rect">
            <a:avLst/>
          </a:prstGeom>
        </p:spPr>
      </p:pic>
    </p:spTree>
    <p:extLst>
      <p:ext uri="{BB962C8B-B14F-4D97-AF65-F5344CB8AC3E}">
        <p14:creationId xmlns:p14="http://schemas.microsoft.com/office/powerpoint/2010/main" val="15742519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82B9EA-13F0-4728-A1BF-BB423FFFFC03}"/>
              </a:ext>
            </a:extLst>
          </p:cNvPr>
          <p:cNvSpPr>
            <a:spLocks noGrp="1"/>
          </p:cNvSpPr>
          <p:nvPr>
            <p:ph type="title"/>
          </p:nvPr>
        </p:nvSpPr>
        <p:spPr>
          <a:xfrm>
            <a:off x="585216" y="2537210"/>
            <a:ext cx="9144000" cy="997196"/>
          </a:xfrm>
        </p:spPr>
        <p:txBody>
          <a:bodyPr/>
          <a:lstStyle/>
          <a:p>
            <a:r>
              <a:rPr lang="en-US" dirty="0">
                <a:solidFill>
                  <a:schemeClr val="bg1"/>
                </a:solidFill>
              </a:rPr>
              <a:t>Key takeaway: </a:t>
            </a:r>
            <a:br>
              <a:rPr lang="en-US" dirty="0">
                <a:solidFill>
                  <a:schemeClr val="bg1"/>
                </a:solidFill>
              </a:rPr>
            </a:br>
            <a:r>
              <a:rPr lang="en-US" dirty="0">
                <a:solidFill>
                  <a:srgbClr val="FF0000"/>
                </a:solidFill>
              </a:rPr>
              <a:t>Don’t roll your own security/identity layer</a:t>
            </a:r>
          </a:p>
        </p:txBody>
      </p:sp>
    </p:spTree>
    <p:extLst>
      <p:ext uri="{BB962C8B-B14F-4D97-AF65-F5344CB8AC3E}">
        <p14:creationId xmlns:p14="http://schemas.microsoft.com/office/powerpoint/2010/main" val="2920347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B6E629-7E0D-4E8A-9AFE-A2F83F38CC24}"/>
              </a:ext>
            </a:extLst>
          </p:cNvPr>
          <p:cNvPicPr>
            <a:picLocks noChangeAspect="1"/>
          </p:cNvPicPr>
          <p:nvPr/>
        </p:nvPicPr>
        <p:blipFill>
          <a:blip r:embed="rId2"/>
          <a:stretch>
            <a:fillRect/>
          </a:stretch>
        </p:blipFill>
        <p:spPr>
          <a:xfrm>
            <a:off x="0" y="0"/>
            <a:ext cx="12192000" cy="7015088"/>
          </a:xfrm>
          <a:prstGeom prst="rect">
            <a:avLst/>
          </a:prstGeom>
        </p:spPr>
      </p:pic>
      <p:sp>
        <p:nvSpPr>
          <p:cNvPr id="6" name="Rectangle 5">
            <a:extLst>
              <a:ext uri="{FF2B5EF4-FFF2-40B4-BE49-F238E27FC236}">
                <a16:creationId xmlns:a16="http://schemas.microsoft.com/office/drawing/2014/main" id="{03A7803A-7B20-444A-86A8-BE3408488F85}"/>
              </a:ext>
            </a:extLst>
          </p:cNvPr>
          <p:cNvSpPr/>
          <p:nvPr/>
        </p:nvSpPr>
        <p:spPr>
          <a:xfrm>
            <a:off x="5853635" y="6353892"/>
            <a:ext cx="6511318" cy="369332"/>
          </a:xfrm>
          <a:prstGeom prst="rect">
            <a:avLst/>
          </a:prstGeom>
        </p:spPr>
        <p:txBody>
          <a:bodyPr wrap="square">
            <a:spAutoFit/>
          </a:bodyPr>
          <a:lstStyle/>
          <a:p>
            <a:r>
              <a:rPr lang="da-DK" dirty="0">
                <a:solidFill>
                  <a:schemeClr val="bg1"/>
                </a:solidFill>
              </a:rPr>
              <a:t>Image source: </a:t>
            </a:r>
            <a:r>
              <a:rPr lang="da-DK" dirty="0">
                <a:hlinkClick r:id="rId3"/>
              </a:rPr>
              <a:t>http://lazergaze.tumblr.com/post/26333564955</a:t>
            </a:r>
            <a:r>
              <a:rPr lang="da-DK" dirty="0"/>
              <a:t> </a:t>
            </a:r>
          </a:p>
        </p:txBody>
      </p:sp>
    </p:spTree>
    <p:extLst>
      <p:ext uri="{BB962C8B-B14F-4D97-AF65-F5344CB8AC3E}">
        <p14:creationId xmlns:p14="http://schemas.microsoft.com/office/powerpoint/2010/main" val="2091330257"/>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0</TotalTime>
  <Words>364</Words>
  <Application>Microsoft Office PowerPoint</Application>
  <PresentationFormat>Widescreen</PresentationFormat>
  <Paragraphs>75</Paragraphs>
  <Slides>23</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Consolas</vt:lpstr>
      <vt:lpstr>Segoe UI</vt:lpstr>
      <vt:lpstr>Segoe UI Semibold</vt:lpstr>
      <vt:lpstr>Wingdings</vt:lpstr>
      <vt:lpstr>White Template</vt:lpstr>
      <vt:lpstr>Security</vt:lpstr>
      <vt:lpstr>Agenda</vt:lpstr>
      <vt:lpstr>Security</vt:lpstr>
      <vt:lpstr>Authentication vs. Authorization</vt:lpstr>
      <vt:lpstr>Authentication Options</vt:lpstr>
      <vt:lpstr>Azure Active Directory (AzureAD/AAD)</vt:lpstr>
      <vt:lpstr>Azure AD B2C</vt:lpstr>
      <vt:lpstr>Key takeaway:  Don’t roll your own security/identity layer</vt:lpstr>
      <vt:lpstr>PowerPoint Presentation</vt:lpstr>
      <vt:lpstr>Security in ASP.NET Core Web API</vt:lpstr>
      <vt:lpstr>Encryption in Transit</vt:lpstr>
      <vt:lpstr>Encryption in Transit</vt:lpstr>
      <vt:lpstr>Encryption in Transit</vt:lpstr>
      <vt:lpstr>Secrets</vt:lpstr>
      <vt:lpstr>Secrets</vt:lpstr>
      <vt:lpstr>SQL Security</vt:lpstr>
      <vt:lpstr>SQL Security</vt:lpstr>
      <vt:lpstr>Container Security</vt:lpstr>
      <vt:lpstr>Container Security</vt:lpstr>
      <vt:lpstr>Security</vt:lpstr>
      <vt:lpstr>Penultimate Lecture</vt:lpstr>
      <vt:lpstr>Last Lecture</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Rasmus Lystrøm</dc:creator>
  <cp:keywords/>
  <dc:description/>
  <cp:lastModifiedBy>Rasmus Lystrøm</cp:lastModifiedBy>
  <cp:revision>244</cp:revision>
  <dcterms:created xsi:type="dcterms:W3CDTF">2021-09-02T18:23:40Z</dcterms:created>
  <dcterms:modified xsi:type="dcterms:W3CDTF">2021-11-19T08:37:11Z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2021-09-08T17:39:52Z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0df8b392-09a8-4061-93e7-1bcbbc7908bf</vt:lpwstr>
  </property>
  <property fmtid="{D5CDD505-2E9C-101B-9397-08002B2CF9AE}" pid="8" name="MSIP_Label_f42aa342-8706-4288-bd11-ebb85995028c_ContentBits">
    <vt:lpwstr>0</vt:lpwstr>
  </property>
</Properties>
</file>